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4"/>
  </p:notesMasterIdLst>
  <p:sldIdLst>
    <p:sldId id="297" r:id="rId2"/>
    <p:sldId id="258" r:id="rId3"/>
    <p:sldId id="259" r:id="rId4"/>
    <p:sldId id="263" r:id="rId5"/>
    <p:sldId id="307" r:id="rId6"/>
    <p:sldId id="309" r:id="rId7"/>
    <p:sldId id="308" r:id="rId8"/>
    <p:sldId id="265" r:id="rId9"/>
    <p:sldId id="264" r:id="rId10"/>
    <p:sldId id="298" r:id="rId11"/>
    <p:sldId id="267" r:id="rId12"/>
    <p:sldId id="268" r:id="rId13"/>
    <p:sldId id="269" r:id="rId14"/>
    <p:sldId id="270" r:id="rId15"/>
    <p:sldId id="271" r:id="rId16"/>
    <p:sldId id="293" r:id="rId17"/>
    <p:sldId id="294" r:id="rId18"/>
    <p:sldId id="292" r:id="rId19"/>
    <p:sldId id="272" r:id="rId20"/>
    <p:sldId id="273" r:id="rId21"/>
    <p:sldId id="274" r:id="rId22"/>
    <p:sldId id="275" r:id="rId23"/>
    <p:sldId id="276" r:id="rId24"/>
    <p:sldId id="300" r:id="rId25"/>
    <p:sldId id="299" r:id="rId26"/>
    <p:sldId id="277" r:id="rId27"/>
    <p:sldId id="289" r:id="rId28"/>
    <p:sldId id="279" r:id="rId29"/>
    <p:sldId id="280" r:id="rId30"/>
    <p:sldId id="281" r:id="rId31"/>
    <p:sldId id="303" r:id="rId32"/>
    <p:sldId id="306" r:id="rId33"/>
    <p:sldId id="305" r:id="rId34"/>
    <p:sldId id="304" r:id="rId35"/>
    <p:sldId id="282" r:id="rId36"/>
    <p:sldId id="283" r:id="rId37"/>
    <p:sldId id="302" r:id="rId38"/>
    <p:sldId id="285" r:id="rId39"/>
    <p:sldId id="286" r:id="rId40"/>
    <p:sldId id="296" r:id="rId41"/>
    <p:sldId id="287" r:id="rId42"/>
    <p:sldId id="288" r:id="rId43"/>
  </p:sldIdLst>
  <p:sldSz cx="12192000" cy="6858000"/>
  <p:notesSz cx="6858000" cy="9144000"/>
  <p:defaultTextStyle>
    <a:defPPr>
      <a:defRPr lang="uk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04249FBA-80A0-4AEF-BC44-CFB583492968}">
          <p14:sldIdLst>
            <p14:sldId id="297"/>
            <p14:sldId id="258"/>
            <p14:sldId id="259"/>
            <p14:sldId id="263"/>
            <p14:sldId id="307"/>
            <p14:sldId id="309"/>
            <p14:sldId id="308"/>
            <p14:sldId id="265"/>
            <p14:sldId id="264"/>
            <p14:sldId id="298"/>
            <p14:sldId id="267"/>
            <p14:sldId id="268"/>
            <p14:sldId id="269"/>
            <p14:sldId id="270"/>
            <p14:sldId id="271"/>
            <p14:sldId id="293"/>
            <p14:sldId id="294"/>
            <p14:sldId id="292"/>
            <p14:sldId id="272"/>
            <p14:sldId id="273"/>
            <p14:sldId id="274"/>
            <p14:sldId id="275"/>
            <p14:sldId id="276"/>
            <p14:sldId id="300"/>
            <p14:sldId id="299"/>
            <p14:sldId id="277"/>
            <p14:sldId id="289"/>
            <p14:sldId id="279"/>
            <p14:sldId id="280"/>
            <p14:sldId id="281"/>
            <p14:sldId id="303"/>
            <p14:sldId id="306"/>
            <p14:sldId id="305"/>
            <p14:sldId id="304"/>
            <p14:sldId id="282"/>
            <p14:sldId id="283"/>
            <p14:sldId id="302"/>
            <p14:sldId id="285"/>
            <p14:sldId id="286"/>
            <p14:sldId id="296"/>
            <p14:sldId id="287"/>
            <p14:sldId id="28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atoliy Kigel" initials="AK" lastIdx="0" clrIdx="0">
    <p:extLst>
      <p:ext uri="{19B8F6BF-5375-455C-9EA6-DF929625EA0E}">
        <p15:presenceInfo xmlns:p15="http://schemas.microsoft.com/office/powerpoint/2012/main" userId="7432c6c4687b0a9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Светлый стиль 1 - акцент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474" autoAdjust="0"/>
    <p:restoredTop sz="94660"/>
  </p:normalViewPr>
  <p:slideViewPr>
    <p:cSldViewPr>
      <p:cViewPr varScale="1">
        <p:scale>
          <a:sx n="103" d="100"/>
          <a:sy n="103" d="100"/>
        </p:scale>
        <p:origin x="138" y="246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522811-C5C6-42D2-A409-F8556720C93F}" type="datetimeFigureOut">
              <a:rPr lang="uk-UA" smtClean="0"/>
              <a:pPr/>
              <a:t>20.12.2020</a:t>
            </a:fld>
            <a:endParaRPr lang="uk-UA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uk-UA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668688-711B-4328-ACFB-54B46FA90133}" type="slidenum">
              <a:rPr lang="uk-UA" smtClean="0"/>
              <a:pPr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1373650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uk-UA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68688-711B-4328-ACFB-54B46FA90133}" type="slidenum">
              <a:rPr lang="uk-UA" smtClean="0"/>
              <a:pPr/>
              <a:t>1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0970789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C6B0D-6115-4D7C-8040-9C8E2349BB6E}" type="datetime1">
              <a:rPr lang="uk-UA" smtClean="0"/>
              <a:pPr/>
              <a:t>20.12.2020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‹#›</a:t>
            </a:fld>
            <a:endParaRPr lang="uk-UA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367BA-0A39-4DE2-BFC3-D5290044365E}" type="datetime1">
              <a:rPr lang="uk-UA" smtClean="0"/>
              <a:pPr/>
              <a:t>20.12.2020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‹#›</a:t>
            </a:fld>
            <a:endParaRPr lang="uk-UA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6A67F-6C29-47DC-AF8A-FDB3C787DF70}" type="datetime1">
              <a:rPr lang="uk-UA" smtClean="0"/>
              <a:pPr/>
              <a:t>20.12.2020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‹#›</a:t>
            </a:fld>
            <a:endParaRPr lang="uk-UA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7D9C5-7FF1-434F-B56E-9BAD559744E9}" type="datetime1">
              <a:rPr lang="uk-UA" smtClean="0"/>
              <a:pPr/>
              <a:t>20.12.2020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‹#›</a:t>
            </a:fld>
            <a:endParaRPr lang="uk-UA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B0FC9-DE63-476B-A1A9-BE934D9049F8}" type="datetime1">
              <a:rPr lang="uk-UA" smtClean="0"/>
              <a:pPr/>
              <a:t>20.12.2020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‹#›</a:t>
            </a:fld>
            <a:endParaRPr lang="uk-UA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64460F-86E2-4DF6-9D0F-12F5005CF375}" type="datetime1">
              <a:rPr lang="uk-UA" smtClean="0"/>
              <a:pPr/>
              <a:t>20.12.2020</a:t>
            </a:fld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‹#›</a:t>
            </a:fld>
            <a:endParaRPr lang="uk-UA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1715E-DDCD-4267-B0A5-2918B6F6768A}" type="datetime1">
              <a:rPr lang="uk-UA" smtClean="0"/>
              <a:pPr/>
              <a:t>20.12.2020</a:t>
            </a:fld>
            <a:endParaRPr lang="uk-UA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‹#›</a:t>
            </a:fld>
            <a:endParaRPr lang="uk-UA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89842C-EB2D-4EBB-A272-2F6A49D9794D}" type="datetime1">
              <a:rPr lang="uk-UA" smtClean="0"/>
              <a:pPr/>
              <a:t>20.12.2020</a:t>
            </a:fld>
            <a:endParaRPr lang="uk-UA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‹#›</a:t>
            </a:fld>
            <a:endParaRPr lang="uk-UA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6F091-B700-4B52-99AC-85D0FD94D904}" type="datetime1">
              <a:rPr lang="uk-UA" smtClean="0"/>
              <a:pPr/>
              <a:t>20.12.2020</a:t>
            </a:fld>
            <a:endParaRPr lang="uk-UA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‹#›</a:t>
            </a:fld>
            <a:endParaRPr lang="uk-UA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2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09602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DFABA-3811-4634-B803-2EAC4CD0063B}" type="datetime1">
              <a:rPr lang="uk-UA" smtClean="0"/>
              <a:pPr/>
              <a:t>20.12.2020</a:t>
            </a:fld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‹#›</a:t>
            </a:fld>
            <a:endParaRPr lang="uk-UA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uk-UA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9EA25E-F88E-463A-A119-D1E55A881002}" type="datetime1">
              <a:rPr lang="uk-UA" smtClean="0"/>
              <a:pPr/>
              <a:t>20.12.2020</a:t>
            </a:fld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‹#›</a:t>
            </a:fld>
            <a:endParaRPr lang="uk-UA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1600203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08ED03-0080-49A2-B709-7DA4ACB3A1C3}" type="datetime1">
              <a:rPr lang="uk-UA" smtClean="0"/>
              <a:pPr/>
              <a:t>20.12.2020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89AA22-90B4-448C-8B6B-C699140D38B9}" type="slidenum">
              <a:rPr lang="uk-UA" smtClean="0"/>
              <a:pPr/>
              <a:t>‹#›</a:t>
            </a:fld>
            <a:endParaRPr lang="uk-U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uk-U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etbrains.com/lp/mono/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ebref.ru/css/font-family" TargetMode="External"/><Relationship Id="rId7" Type="http://schemas.openxmlformats.org/officeDocument/2006/relationships/hyperlink" Target="https://webref.ru/css/line-height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ebref.ru/css/font-size" TargetMode="External"/><Relationship Id="rId5" Type="http://schemas.openxmlformats.org/officeDocument/2006/relationships/hyperlink" Target="https://webref.ru/css/font-weight" TargetMode="External"/><Relationship Id="rId4" Type="http://schemas.openxmlformats.org/officeDocument/2006/relationships/hyperlink" Target="https://webref.ru/css/font-style" TargetMode="Externa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webref.ru/css/font-weight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webref.ru/css/font-face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fonts.google.com/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fontawesome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dnjs.com/libraries/font-awesome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webref.ru/css/value/size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medium.com/devschacht/3a5dc6193857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s://youtu.be/gSr7DW_89xU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s://youtu.be/bgrJ3Hlx7uo?t=39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unicode.org/emoji/charts/full-emoji-list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0" y="643335"/>
            <a:ext cx="12192000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ru-RU" sz="4400" b="1" dirty="0" err="1" smtClean="0">
                <a:solidFill>
                  <a:schemeClr val="bg1"/>
                </a:solidFill>
                <a:latin typeface="+mj-lt"/>
              </a:rPr>
              <a:t>Типографика</a:t>
            </a:r>
            <a:r>
              <a:rPr lang="ru-RU" sz="4400" b="1" dirty="0" smtClean="0">
                <a:solidFill>
                  <a:schemeClr val="bg1"/>
                </a:solidFill>
                <a:latin typeface="+mj-lt"/>
              </a:rPr>
              <a:t> и </a:t>
            </a:r>
            <a:r>
              <a:rPr lang="en-US" sz="4400" b="1" dirty="0" smtClean="0">
                <a:solidFill>
                  <a:schemeClr val="bg1"/>
                </a:solidFill>
                <a:latin typeface="+mj-lt"/>
              </a:rPr>
              <a:t>Web</a:t>
            </a:r>
            <a:endParaRPr lang="uk-UA" sz="4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-1" y="5684704"/>
            <a:ext cx="12192001" cy="58477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/>
            <a:r>
              <a:rPr lang="en-US" sz="3200" b="1" dirty="0" smtClean="0">
                <a:solidFill>
                  <a:schemeClr val="bg1"/>
                </a:solidFill>
                <a:cs typeface="Segoe UI Semibold" panose="020B0702040204020203" pitchFamily="34" charset="0"/>
              </a:rPr>
              <a:t>ORT</a:t>
            </a:r>
            <a:r>
              <a:rPr lang="en-US" sz="3200" b="1" dirty="0" smtClean="0">
                <a:solidFill>
                  <a:srgbClr val="FFC000"/>
                </a:solidFill>
                <a:cs typeface="Segoe UI Semibold" panose="020B0702040204020203" pitchFamily="34" charset="0"/>
              </a:rPr>
              <a:t>DNIPRO</a:t>
            </a:r>
            <a:r>
              <a:rPr lang="en-US" sz="3200" b="1" dirty="0" smtClean="0">
                <a:solidFill>
                  <a:schemeClr val="bg1"/>
                </a:solidFill>
                <a:cs typeface="Segoe UI Semibold" panose="020B0702040204020203" pitchFamily="34" charset="0"/>
              </a:rPr>
              <a:t>.ORG</a:t>
            </a:r>
            <a:r>
              <a:rPr lang="en-US" sz="3200" b="1" dirty="0" smtClean="0">
                <a:solidFill>
                  <a:srgbClr val="FFC000"/>
                </a:solidFill>
                <a:cs typeface="Segoe UI Semibold" panose="020B0702040204020203" pitchFamily="34" charset="0"/>
              </a:rPr>
              <a:t>/WEB</a:t>
            </a:r>
            <a:endParaRPr lang="en-US" sz="3600" b="1" dirty="0">
              <a:solidFill>
                <a:srgbClr val="FFC000"/>
              </a:solidFill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5434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designtalk.club/wp-content/uploads/2016/11/typography-1280x80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15"/>
          <a:stretch/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5258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омер слайда 36"/>
          <p:cNvSpPr txBox="1">
            <a:spLocks/>
          </p:cNvSpPr>
          <p:nvPr/>
        </p:nvSpPr>
        <p:spPr>
          <a:xfrm>
            <a:off x="11136560" y="6237312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11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224261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/>
              <a:t>Базовая классификация шрифтов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79376" y="4797152"/>
            <a:ext cx="113772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/>
              <a:t>Serif</a:t>
            </a:r>
            <a:r>
              <a:rPr lang="en-US" sz="2800" dirty="0" smtClean="0"/>
              <a:t> –</a:t>
            </a:r>
            <a:r>
              <a:rPr lang="ru-RU" sz="2800" dirty="0" smtClean="0"/>
              <a:t> шрифты с засечками (также известны как </a:t>
            </a:r>
            <a:r>
              <a:rPr lang="en-US" sz="2800" dirty="0" smtClean="0"/>
              <a:t>Antiqua</a:t>
            </a:r>
            <a:r>
              <a:rPr lang="ru-RU" sz="2800" dirty="0" smtClean="0"/>
              <a:t>), </a:t>
            </a:r>
            <a:endParaRPr lang="en-US" sz="2800" dirty="0" smtClean="0"/>
          </a:p>
          <a:p>
            <a:pPr algn="ctr"/>
            <a:r>
              <a:rPr lang="en-US" sz="2800" b="1" dirty="0" smtClean="0"/>
              <a:t>Sans </a:t>
            </a:r>
            <a:r>
              <a:rPr lang="en-US" sz="2800" b="1" dirty="0"/>
              <a:t>Serif </a:t>
            </a:r>
            <a:r>
              <a:rPr lang="en-US" sz="2800" dirty="0"/>
              <a:t>– </a:t>
            </a:r>
            <a:r>
              <a:rPr lang="ru-RU" sz="2800" dirty="0"/>
              <a:t>шрифты без </a:t>
            </a:r>
            <a:r>
              <a:rPr lang="ru-RU" sz="2800" dirty="0" smtClean="0"/>
              <a:t>засечек</a:t>
            </a:r>
            <a:r>
              <a:rPr lang="en-US" sz="2800" dirty="0" smtClean="0"/>
              <a:t> (</a:t>
            </a:r>
            <a:r>
              <a:rPr lang="ru-RU" sz="2800" dirty="0" smtClean="0"/>
              <a:t>также известны как </a:t>
            </a:r>
            <a:r>
              <a:rPr lang="en-US" sz="2800" dirty="0" smtClean="0"/>
              <a:t>Grotesque)</a:t>
            </a:r>
            <a:endParaRPr lang="ru-RU" sz="2800" dirty="0"/>
          </a:p>
        </p:txBody>
      </p:sp>
      <p:sp>
        <p:nvSpPr>
          <p:cNvPr id="2" name="TextBox 1"/>
          <p:cNvSpPr txBox="1"/>
          <p:nvPr/>
        </p:nvSpPr>
        <p:spPr>
          <a:xfrm>
            <a:off x="466668" y="1998537"/>
            <a:ext cx="3397084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SERIF</a:t>
            </a:r>
            <a:endParaRPr lang="uk-UA" sz="9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4655840" y="1998537"/>
            <a:ext cx="7201010" cy="15081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200" dirty="0" smtClean="0">
                <a:latin typeface="Arial" panose="020B0604020202020204" pitchFamily="34" charset="0"/>
                <a:cs typeface="Arial" panose="020B0604020202020204" pitchFamily="34" charset="0"/>
              </a:rPr>
              <a:t>SANS SERIF</a:t>
            </a:r>
            <a:endParaRPr lang="uk-UA" sz="9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280906" y="1844824"/>
            <a:ext cx="14894" cy="180020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0770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омер слайда 36"/>
          <p:cNvSpPr txBox="1">
            <a:spLocks/>
          </p:cNvSpPr>
          <p:nvPr/>
        </p:nvSpPr>
        <p:spPr>
          <a:xfrm>
            <a:off x="9840416" y="6237312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12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224261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/>
              <a:t>Базовая классификация шрифтов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351584" y="4976008"/>
            <a:ext cx="73448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Monospace</a:t>
            </a:r>
            <a:r>
              <a:rPr lang="en-US" sz="2400" dirty="0" smtClean="0"/>
              <a:t> </a:t>
            </a:r>
            <a:r>
              <a:rPr lang="en-US" sz="2400" dirty="0"/>
              <a:t>– </a:t>
            </a:r>
            <a:r>
              <a:rPr lang="ru-RU" sz="2400" dirty="0"/>
              <a:t>шрифты все символы которых имеют одинаковую ширину (в эту категорию могут входить как </a:t>
            </a:r>
            <a:r>
              <a:rPr lang="en-US" sz="2400" b="1" dirty="0"/>
              <a:t>Serif</a:t>
            </a:r>
            <a:r>
              <a:rPr lang="en-US" sz="2400" dirty="0"/>
              <a:t> </a:t>
            </a:r>
            <a:r>
              <a:rPr lang="ru-RU" sz="2400" dirty="0"/>
              <a:t>так и </a:t>
            </a:r>
            <a:r>
              <a:rPr lang="en-US" sz="2400" b="1" dirty="0"/>
              <a:t>Sans Serif </a:t>
            </a:r>
            <a:r>
              <a:rPr lang="ru-RU" sz="2400" dirty="0"/>
              <a:t>шрифты</a:t>
            </a:r>
            <a:r>
              <a:rPr lang="ru-RU" sz="2400" dirty="0" smtClean="0"/>
              <a:t>).</a:t>
            </a:r>
            <a:endParaRPr lang="ru-RU" sz="2400" dirty="0"/>
          </a:p>
        </p:txBody>
      </p:sp>
      <p:pic>
        <p:nvPicPr>
          <p:cNvPr id="2050" name="Picture 2" descr="https://upload.wikimedia.org/wikipedia/commons/thumb/c/c5/Propvsmono.svg/640px-Propvsmono.svg.png?155987940086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400" y="1186518"/>
            <a:ext cx="6587920" cy="2943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upload.wikimedia.org/wikipedia/commons/thumb/3/3f/Duplexing_numerals_Concourse.png/220px-Duplexing_numerals_Concours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6280" y="1592993"/>
            <a:ext cx="2671056" cy="2537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5113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омер слайда 36"/>
          <p:cNvSpPr txBox="1">
            <a:spLocks/>
          </p:cNvSpPr>
          <p:nvPr/>
        </p:nvSpPr>
        <p:spPr>
          <a:xfrm>
            <a:off x="11208568" y="6237312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13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224261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/>
              <a:t>Базовая классификация шрифтов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960096" y="2498120"/>
            <a:ext cx="468052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/>
              <a:t>Также </a:t>
            </a:r>
            <a:r>
              <a:rPr lang="ru-RU" sz="2400" dirty="0"/>
              <a:t>можно выделить «рукописные</a:t>
            </a:r>
            <a:r>
              <a:rPr lang="ru-RU" sz="2400" dirty="0" smtClean="0"/>
              <a:t>»</a:t>
            </a:r>
            <a:r>
              <a:rPr lang="en-US" sz="2400" dirty="0" smtClean="0"/>
              <a:t> (</a:t>
            </a:r>
            <a:r>
              <a:rPr lang="en-US" sz="2400" b="1" dirty="0" smtClean="0"/>
              <a:t>handwritten</a:t>
            </a:r>
            <a:r>
              <a:rPr lang="en-US" sz="2400" dirty="0" smtClean="0"/>
              <a:t>)</a:t>
            </a:r>
            <a:r>
              <a:rPr lang="ru-RU" sz="2400" dirty="0" smtClean="0"/>
              <a:t> </a:t>
            </a:r>
            <a:r>
              <a:rPr lang="ru-RU" sz="2400" dirty="0"/>
              <a:t>шрифты и «декоративные» которые относятся к общей группе </a:t>
            </a:r>
            <a:r>
              <a:rPr lang="en-US" sz="2400" b="1" dirty="0" smtClean="0"/>
              <a:t>cursive</a:t>
            </a:r>
            <a:r>
              <a:rPr lang="en-US" sz="2400" dirty="0"/>
              <a:t>.</a:t>
            </a:r>
            <a:endParaRPr lang="ru-RU" sz="2400" dirty="0"/>
          </a:p>
        </p:txBody>
      </p:sp>
      <p:pic>
        <p:nvPicPr>
          <p:cNvPr id="3074" name="Picture 2" descr="https://dealjumbo.com/wp-content/uploads/edd/Handwritten-Font-Collection-3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856" t="35135" r="1"/>
          <a:stretch/>
        </p:blipFill>
        <p:spPr bwMode="auto">
          <a:xfrm>
            <a:off x="695400" y="980728"/>
            <a:ext cx="6126921" cy="5616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2198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омер слайда 36"/>
          <p:cNvSpPr txBox="1">
            <a:spLocks/>
          </p:cNvSpPr>
          <p:nvPr/>
        </p:nvSpPr>
        <p:spPr>
          <a:xfrm>
            <a:off x="11280576" y="621674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14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260648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/>
              <a:t>Варианты начертания шрифтов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744072" y="1916832"/>
            <a:ext cx="442849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Шрифты могут обладать несколькими вариантами начертания, например </a:t>
            </a:r>
            <a:r>
              <a:rPr lang="ru-RU" sz="2800" b="1" dirty="0"/>
              <a:t>обычное</a:t>
            </a:r>
            <a:r>
              <a:rPr lang="ru-RU" sz="2800" dirty="0"/>
              <a:t>, </a:t>
            </a:r>
            <a:r>
              <a:rPr lang="ru-RU" sz="2800" b="1" dirty="0" err="1"/>
              <a:t>полужирнное</a:t>
            </a:r>
            <a:r>
              <a:rPr lang="ru-RU" sz="2800" dirty="0"/>
              <a:t>, </a:t>
            </a:r>
            <a:r>
              <a:rPr lang="ru-RU" sz="2800" b="1" dirty="0"/>
              <a:t>курсив</a:t>
            </a:r>
            <a:r>
              <a:rPr lang="ru-RU" sz="2800" dirty="0"/>
              <a:t> а также их комбинациями.</a:t>
            </a:r>
            <a:r>
              <a:rPr lang="en-US" sz="2800" dirty="0"/>
              <a:t> </a:t>
            </a:r>
            <a:endParaRPr lang="ru-RU" sz="2800" dirty="0"/>
          </a:p>
        </p:txBody>
      </p:sp>
      <p:pic>
        <p:nvPicPr>
          <p:cNvPr id="4" name="Picture 2" descr="http://dl4.joxi.net/drive/2018/09/21/0018/1034/1209354/54/e46dec47bc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260"/>
          <a:stretch/>
        </p:blipFill>
        <p:spPr bwMode="auto">
          <a:xfrm>
            <a:off x="983432" y="1077015"/>
            <a:ext cx="4248472" cy="5139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3713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8000" b="1" dirty="0" smtClean="0">
                <a:solidFill>
                  <a:srgbClr val="FFFF00"/>
                </a:solidFill>
              </a:rPr>
              <a:t>Шрифт</a:t>
            </a:r>
            <a:r>
              <a:rPr lang="ru-RU" sz="8000" b="1" dirty="0" smtClean="0"/>
              <a:t> – элемент функционала</a:t>
            </a:r>
            <a:endParaRPr lang="ru-RU" sz="8000" b="1" dirty="0"/>
          </a:p>
        </p:txBody>
      </p:sp>
    </p:spTree>
    <p:extLst>
      <p:ext uri="{BB962C8B-B14F-4D97-AF65-F5344CB8AC3E}">
        <p14:creationId xmlns:p14="http://schemas.microsoft.com/office/powerpoint/2010/main" val="2164678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977" y="0"/>
            <a:ext cx="6475534" cy="3933057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5294" y="3933057"/>
            <a:ext cx="7167591" cy="2924944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8074" y="0"/>
            <a:ext cx="5733926" cy="4511938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5"/>
          <a:srcRect l="24274"/>
          <a:stretch/>
        </p:blipFill>
        <p:spPr>
          <a:xfrm>
            <a:off x="7152297" y="4470654"/>
            <a:ext cx="5039703" cy="2387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312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8233" y="1052736"/>
            <a:ext cx="6475534" cy="393305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Прямоугольник 2"/>
          <p:cNvSpPr/>
          <p:nvPr/>
        </p:nvSpPr>
        <p:spPr>
          <a:xfrm>
            <a:off x="0" y="5661248"/>
            <a:ext cx="12192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b="1" dirty="0">
                <a:hlinkClick r:id="rId3"/>
              </a:rPr>
              <a:t>https://www.jetbrains.com/lp/mono</a:t>
            </a:r>
            <a:r>
              <a:rPr lang="ru-RU" sz="3200" b="1" dirty="0" smtClean="0">
                <a:hlinkClick r:id="rId3"/>
              </a:rPr>
              <a:t>/</a:t>
            </a:r>
            <a:endParaRPr lang="ru-RU" sz="3200" b="1" dirty="0"/>
          </a:p>
        </p:txBody>
      </p:sp>
    </p:spTree>
    <p:extLst>
      <p:ext uri="{BB962C8B-B14F-4D97-AF65-F5344CB8AC3E}">
        <p14:creationId xmlns:p14="http://schemas.microsoft.com/office/powerpoint/2010/main" val="1499548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b="1" dirty="0" smtClean="0"/>
              <a:t>3. </a:t>
            </a:r>
            <a:r>
              <a:rPr lang="ru-RU" sz="8000" b="1" dirty="0" smtClean="0"/>
              <a:t>О </a:t>
            </a:r>
            <a:r>
              <a:rPr lang="ru-RU" sz="8000" b="1" dirty="0"/>
              <a:t>шрифтах</a:t>
            </a:r>
            <a:r>
              <a:rPr lang="en-US" sz="8000" b="1" dirty="0"/>
              <a:t> </a:t>
            </a:r>
            <a:r>
              <a:rPr lang="ru-RU" sz="8000" b="1" dirty="0" smtClean="0"/>
              <a:t>в вебе</a:t>
            </a:r>
            <a:endParaRPr lang="ru-RU" sz="8000" b="1" dirty="0"/>
          </a:p>
        </p:txBody>
      </p:sp>
    </p:spTree>
    <p:extLst>
      <p:ext uri="{BB962C8B-B14F-4D97-AF65-F5344CB8AC3E}">
        <p14:creationId xmlns:p14="http://schemas.microsoft.com/office/powerpoint/2010/main" val="1202744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омер слайда 36"/>
          <p:cNvSpPr txBox="1">
            <a:spLocks/>
          </p:cNvSpPr>
          <p:nvPr/>
        </p:nvSpPr>
        <p:spPr>
          <a:xfrm>
            <a:off x="11280576" y="61308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19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18864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/>
              <a:t>Шрифты и экраны</a:t>
            </a:r>
            <a:endParaRPr lang="ru-RU" sz="2800" b="1" dirty="0"/>
          </a:p>
        </p:txBody>
      </p:sp>
      <p:pic>
        <p:nvPicPr>
          <p:cNvPr id="6146" name="Picture 2" descr="https://www.originalam.net/img/pages/1200dpi_printing_zoom1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756" b="10885"/>
          <a:stretch/>
        </p:blipFill>
        <p:spPr bwMode="auto">
          <a:xfrm>
            <a:off x="1343472" y="692696"/>
            <a:ext cx="9505056" cy="4534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127448" y="5301208"/>
            <a:ext cx="99371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Бытует мнение что в Вебе (и в целом для отображения на экранах) необходимо использовать только шрифты без засечек. Во времена когда разрешающая способность экранов была мала – это имело смысл, т.к. было проблематично </a:t>
            </a:r>
            <a:r>
              <a:rPr lang="ru-RU" dirty="0" err="1" smtClean="0"/>
              <a:t>отрисовывать</a:t>
            </a:r>
            <a:r>
              <a:rPr lang="ru-RU" dirty="0" smtClean="0"/>
              <a:t> засечки. На сегодня разрешающая способность экранов позволяет без особых проблем </a:t>
            </a:r>
            <a:r>
              <a:rPr lang="ru-RU" dirty="0" err="1" smtClean="0"/>
              <a:t>отрисовывать</a:t>
            </a:r>
            <a:r>
              <a:rPr lang="ru-RU" dirty="0" smtClean="0"/>
              <a:t> шрифты с засечками. 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348722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8000" b="1" dirty="0" smtClean="0"/>
              <a:t>1. О </a:t>
            </a:r>
            <a:r>
              <a:rPr lang="ru-RU" sz="8000" b="1" dirty="0"/>
              <a:t>кодировке</a:t>
            </a:r>
            <a:endParaRPr lang="uk-UA" sz="8000" b="1" dirty="0"/>
          </a:p>
        </p:txBody>
      </p:sp>
    </p:spTree>
    <p:extLst>
      <p:ext uri="{BB962C8B-B14F-4D97-AF65-F5344CB8AC3E}">
        <p14:creationId xmlns:p14="http://schemas.microsoft.com/office/powerpoint/2010/main" val="138298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b="1" dirty="0" smtClean="0"/>
              <a:t>4. </a:t>
            </a:r>
            <a:r>
              <a:rPr lang="ru-RU" sz="8000" b="1" dirty="0" smtClean="0"/>
              <a:t>Шрифты и </a:t>
            </a:r>
            <a:r>
              <a:rPr lang="en-US" sz="8000" b="1" dirty="0" smtClean="0"/>
              <a:t>CSS</a:t>
            </a:r>
            <a:endParaRPr lang="ru-RU" sz="8000" b="1" dirty="0"/>
          </a:p>
        </p:txBody>
      </p:sp>
    </p:spTree>
    <p:extLst>
      <p:ext uri="{BB962C8B-B14F-4D97-AF65-F5344CB8AC3E}">
        <p14:creationId xmlns:p14="http://schemas.microsoft.com/office/powerpoint/2010/main" val="3770958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омер слайда 36"/>
          <p:cNvSpPr txBox="1">
            <a:spLocks/>
          </p:cNvSpPr>
          <p:nvPr/>
        </p:nvSpPr>
        <p:spPr>
          <a:xfrm>
            <a:off x="11280576" y="61308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21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241484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 smtClean="0"/>
              <a:t>Задание шрифта</a:t>
            </a:r>
            <a:r>
              <a:rPr lang="en-US" sz="4000" b="1" dirty="0" smtClean="0"/>
              <a:t> </a:t>
            </a:r>
            <a:r>
              <a:rPr lang="ru-RU" sz="4000" b="1" dirty="0" smtClean="0"/>
              <a:t>в </a:t>
            </a:r>
            <a:r>
              <a:rPr lang="en-US" sz="4000" b="1" dirty="0" smtClean="0"/>
              <a:t>CSS</a:t>
            </a:r>
            <a:endParaRPr lang="ru-RU" sz="40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1271464" y="4409817"/>
            <a:ext cx="993710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smtClean="0"/>
              <a:t>При помощи свойства </a:t>
            </a:r>
            <a:r>
              <a:rPr lang="en-US" sz="2000" b="1" dirty="0" smtClean="0">
                <a:solidFill>
                  <a:srgbClr val="00B050"/>
                </a:solidFill>
              </a:rPr>
              <a:t>font-family</a:t>
            </a:r>
            <a:r>
              <a:rPr lang="en-US" sz="2000" dirty="0" smtClean="0"/>
              <a:t> </a:t>
            </a:r>
            <a:r>
              <a:rPr lang="ru-RU" sz="2000" dirty="0" smtClean="0"/>
              <a:t>мы можем задать используемый шрифт (несколько в качестве резервных). Также есть возможность при помощи свойств</a:t>
            </a:r>
            <a:r>
              <a:rPr lang="en-US" sz="2000" dirty="0" smtClean="0"/>
              <a:t> </a:t>
            </a:r>
            <a:r>
              <a:rPr lang="en-US" sz="2000" b="1" dirty="0" smtClean="0"/>
              <a:t>font-style</a:t>
            </a:r>
            <a:r>
              <a:rPr lang="en-US" sz="2000" dirty="0" smtClean="0"/>
              <a:t>,</a:t>
            </a:r>
            <a:r>
              <a:rPr lang="en-US" sz="2000" b="1" dirty="0" smtClean="0"/>
              <a:t> font-weight</a:t>
            </a:r>
            <a:r>
              <a:rPr lang="en-US" sz="2000" dirty="0" smtClean="0"/>
              <a:t>,</a:t>
            </a:r>
            <a:r>
              <a:rPr lang="en-US" sz="2000" b="1" dirty="0" smtClean="0"/>
              <a:t> font-size</a:t>
            </a:r>
            <a:r>
              <a:rPr lang="en-US" sz="2000" dirty="0" smtClean="0"/>
              <a:t>,</a:t>
            </a:r>
            <a:r>
              <a:rPr lang="en-US" sz="2000" b="1" dirty="0" smtClean="0"/>
              <a:t> line-height </a:t>
            </a:r>
            <a:r>
              <a:rPr lang="ru-RU" sz="2000" dirty="0" smtClean="0"/>
              <a:t>(и других) задать внешний вид шрифта. Либо же можно воспользоваться универсальным свойством </a:t>
            </a:r>
            <a:r>
              <a:rPr lang="en-US" sz="2000" b="1" dirty="0" smtClean="0">
                <a:solidFill>
                  <a:schemeClr val="accent6">
                    <a:lumMod val="75000"/>
                  </a:schemeClr>
                </a:solidFill>
              </a:rPr>
              <a:t>font</a:t>
            </a:r>
            <a:r>
              <a:rPr lang="en-US" sz="2000" dirty="0" smtClean="0"/>
              <a:t>. </a:t>
            </a:r>
            <a:endParaRPr lang="uk-UA" sz="2000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343" y="1316127"/>
            <a:ext cx="9775113" cy="2400905"/>
          </a:xfrm>
          <a:prstGeom prst="rect">
            <a:avLst/>
          </a:prstGeom>
        </p:spPr>
      </p:pic>
      <p:sp>
        <p:nvSpPr>
          <p:cNvPr id="10" name="Прямоугольник 9"/>
          <p:cNvSpPr/>
          <p:nvPr/>
        </p:nvSpPr>
        <p:spPr>
          <a:xfrm>
            <a:off x="8688288" y="2105561"/>
            <a:ext cx="3102068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hlinkClick r:id="rId3"/>
              </a:rPr>
              <a:t>https://</a:t>
            </a:r>
            <a:r>
              <a:rPr lang="en-US" sz="1600" b="1" dirty="0" smtClean="0">
                <a:hlinkClick r:id="rId3"/>
              </a:rPr>
              <a:t>webref.ru/css/font-family</a:t>
            </a:r>
            <a:endParaRPr lang="en-US" sz="1600" b="1" dirty="0" smtClean="0"/>
          </a:p>
          <a:p>
            <a:r>
              <a:rPr lang="en-US" sz="1600" b="1" dirty="0">
                <a:hlinkClick r:id="rId4"/>
              </a:rPr>
              <a:t>https://</a:t>
            </a:r>
            <a:r>
              <a:rPr lang="en-US" sz="1600" b="1" dirty="0" smtClean="0">
                <a:hlinkClick r:id="rId4"/>
              </a:rPr>
              <a:t>webref.ru/css/font-style</a:t>
            </a:r>
            <a:endParaRPr lang="en-US" sz="1600" b="1" dirty="0" smtClean="0"/>
          </a:p>
          <a:p>
            <a:r>
              <a:rPr lang="en-US" sz="1600" b="1" dirty="0">
                <a:hlinkClick r:id="rId5"/>
              </a:rPr>
              <a:t>https://</a:t>
            </a:r>
            <a:r>
              <a:rPr lang="en-US" sz="1600" b="1" dirty="0" smtClean="0">
                <a:hlinkClick r:id="rId5"/>
              </a:rPr>
              <a:t>webref.ru/css/font-weight</a:t>
            </a:r>
            <a:endParaRPr lang="en-US" sz="1600" b="1" dirty="0" smtClean="0"/>
          </a:p>
          <a:p>
            <a:r>
              <a:rPr lang="en-US" sz="1600" b="1" dirty="0">
                <a:hlinkClick r:id="rId6"/>
              </a:rPr>
              <a:t>https://</a:t>
            </a:r>
            <a:r>
              <a:rPr lang="en-US" sz="1600" b="1" dirty="0" smtClean="0">
                <a:hlinkClick r:id="rId6"/>
              </a:rPr>
              <a:t>webref.ru/css/font-size</a:t>
            </a:r>
            <a:endParaRPr lang="en-US" sz="1600" b="1" dirty="0" smtClean="0"/>
          </a:p>
          <a:p>
            <a:r>
              <a:rPr lang="en-US" sz="1600" b="1" dirty="0">
                <a:hlinkClick r:id="rId7"/>
              </a:rPr>
              <a:t>https://</a:t>
            </a:r>
            <a:r>
              <a:rPr lang="en-US" sz="1600" b="1" dirty="0" smtClean="0">
                <a:hlinkClick r:id="rId7"/>
              </a:rPr>
              <a:t>webref.ru/css/line-height</a:t>
            </a:r>
            <a:endParaRPr lang="uk-UA" sz="1600" b="1" dirty="0"/>
          </a:p>
        </p:txBody>
      </p:sp>
    </p:spTree>
    <p:extLst>
      <p:ext uri="{BB962C8B-B14F-4D97-AF65-F5344CB8AC3E}">
        <p14:creationId xmlns:p14="http://schemas.microsoft.com/office/powerpoint/2010/main" val="2610480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омер слайда 36"/>
          <p:cNvSpPr txBox="1">
            <a:spLocks/>
          </p:cNvSpPr>
          <p:nvPr/>
        </p:nvSpPr>
        <p:spPr>
          <a:xfrm>
            <a:off x="11280576" y="61308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22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241484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b="1" dirty="0" smtClean="0"/>
              <a:t>Задание шрифта</a:t>
            </a:r>
            <a:r>
              <a:rPr lang="en-US" sz="3600" b="1" dirty="0" smtClean="0"/>
              <a:t> </a:t>
            </a:r>
            <a:r>
              <a:rPr lang="ru-RU" sz="3600" b="1" dirty="0" smtClean="0"/>
              <a:t>в </a:t>
            </a:r>
            <a:r>
              <a:rPr lang="en-US" sz="3600" b="1" dirty="0" smtClean="0"/>
              <a:t>CSS</a:t>
            </a:r>
            <a:endParaRPr lang="ru-RU" sz="36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7104112" y="2305329"/>
            <a:ext cx="45005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smtClean="0"/>
              <a:t>Свойство </a:t>
            </a:r>
            <a:r>
              <a:rPr lang="en-US" sz="2000" b="1" dirty="0" smtClean="0"/>
              <a:t>font-weight</a:t>
            </a:r>
            <a:r>
              <a:rPr lang="en-US" sz="2000" dirty="0" smtClean="0"/>
              <a:t> </a:t>
            </a:r>
            <a:r>
              <a:rPr lang="ru-RU" sz="2000" dirty="0" smtClean="0"/>
              <a:t>позволяет задать насыщенность шрифта (толщину), в качестве значение используются числа кратные сотне от </a:t>
            </a:r>
            <a:r>
              <a:rPr lang="ru-RU" sz="2000" b="1" dirty="0" smtClean="0"/>
              <a:t>100</a:t>
            </a:r>
            <a:r>
              <a:rPr lang="ru-RU" sz="2000" dirty="0" smtClean="0"/>
              <a:t> до </a:t>
            </a:r>
            <a:r>
              <a:rPr lang="ru-RU" sz="2000" b="1" dirty="0" smtClean="0"/>
              <a:t>900</a:t>
            </a:r>
            <a:r>
              <a:rPr lang="ru-RU" sz="2000" dirty="0" smtClean="0"/>
              <a:t>. Также возможно использовать заложенные константы </a:t>
            </a:r>
            <a:r>
              <a:rPr lang="en-US" sz="2000" dirty="0" smtClean="0"/>
              <a:t>(</a:t>
            </a:r>
            <a:r>
              <a:rPr lang="en-US" sz="2000" i="1" dirty="0" smtClean="0"/>
              <a:t>bold, bolder, lighter, normal</a:t>
            </a:r>
            <a:r>
              <a:rPr lang="en-US" sz="2000" dirty="0" smtClean="0"/>
              <a:t>).</a:t>
            </a:r>
            <a:r>
              <a:rPr lang="ru-RU" sz="2000" dirty="0" smtClean="0"/>
              <a:t> </a:t>
            </a:r>
          </a:p>
        </p:txBody>
      </p:sp>
      <p:sp>
        <p:nvSpPr>
          <p:cNvPr id="10" name="Прямоугольник 9"/>
          <p:cNvSpPr/>
          <p:nvPr/>
        </p:nvSpPr>
        <p:spPr>
          <a:xfrm>
            <a:off x="7320136" y="4365104"/>
            <a:ext cx="310206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hlinkClick r:id="rId2"/>
              </a:rPr>
              <a:t>https</a:t>
            </a:r>
            <a:r>
              <a:rPr lang="en-US" sz="1600" b="1" dirty="0">
                <a:hlinkClick r:id="rId2"/>
              </a:rPr>
              <a:t>://</a:t>
            </a:r>
            <a:r>
              <a:rPr lang="en-US" sz="1600" b="1" dirty="0" smtClean="0">
                <a:hlinkClick r:id="rId2"/>
              </a:rPr>
              <a:t>webref.ru/css/font-weight</a:t>
            </a:r>
            <a:endParaRPr lang="en-US" sz="1600" b="1" dirty="0" smtClean="0"/>
          </a:p>
        </p:txBody>
      </p:sp>
      <p:sp>
        <p:nvSpPr>
          <p:cNvPr id="4" name="Прямоугольник 3"/>
          <p:cNvSpPr/>
          <p:nvPr/>
        </p:nvSpPr>
        <p:spPr>
          <a:xfrm>
            <a:off x="623392" y="1801149"/>
            <a:ext cx="594066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100: </a:t>
            </a:r>
            <a:r>
              <a:rPr lang="en-US" sz="2400" b="1" dirty="0" smtClean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Thin</a:t>
            </a:r>
            <a:endParaRPr lang="en-US" sz="2400" b="1" dirty="0">
              <a:solidFill>
                <a:srgbClr val="33333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b="1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200: Extra Light (Ultra Light</a:t>
            </a:r>
            <a:r>
              <a:rPr lang="en-US" sz="2400" b="1" dirty="0" smtClean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sz="2400" b="1" dirty="0">
              <a:solidFill>
                <a:srgbClr val="33333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b="1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300: </a:t>
            </a:r>
            <a:r>
              <a:rPr lang="en-US" sz="2400" b="1" dirty="0" smtClean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Light</a:t>
            </a:r>
            <a:endParaRPr lang="en-US" sz="2400" b="1" dirty="0">
              <a:solidFill>
                <a:srgbClr val="33333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b="1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400: </a:t>
            </a:r>
            <a:r>
              <a:rPr lang="en-US" sz="2400" b="1" dirty="0" smtClean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Normal</a:t>
            </a:r>
            <a:endParaRPr lang="en-US" sz="2400" b="1" dirty="0">
              <a:solidFill>
                <a:srgbClr val="33333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b="1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500: </a:t>
            </a:r>
            <a:r>
              <a:rPr lang="en-US" sz="2400" b="1" dirty="0" smtClean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Medium</a:t>
            </a:r>
            <a:endParaRPr lang="en-US" sz="2400" b="1" dirty="0">
              <a:solidFill>
                <a:srgbClr val="33333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b="1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600: Semi Bold (Demi Bold</a:t>
            </a:r>
            <a:r>
              <a:rPr lang="en-US" sz="2400" b="1" dirty="0" smtClean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sz="2400" b="1" dirty="0">
              <a:solidFill>
                <a:srgbClr val="33333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b="1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700: </a:t>
            </a:r>
            <a:r>
              <a:rPr lang="en-US" sz="2400" b="1" dirty="0" smtClean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Bold</a:t>
            </a:r>
            <a:endParaRPr lang="en-US" sz="2400" b="1" dirty="0">
              <a:solidFill>
                <a:srgbClr val="33333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b="1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800: Extra Bold (Ultra Bold</a:t>
            </a:r>
            <a:r>
              <a:rPr lang="en-US" sz="2400" b="1" dirty="0" smtClean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sz="2400" b="1" dirty="0">
              <a:solidFill>
                <a:srgbClr val="33333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b="1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900: Black (Heavy</a:t>
            </a:r>
            <a:r>
              <a:rPr lang="en-US" sz="2400" b="1" dirty="0" smtClean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sz="2400" b="1" i="0" dirty="0">
              <a:solidFill>
                <a:srgbClr val="333333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0121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b="1" dirty="0" smtClean="0"/>
              <a:t>5. </a:t>
            </a:r>
            <a:r>
              <a:rPr lang="ru-RU" sz="6600" b="1" dirty="0" smtClean="0"/>
              <a:t>Подключение шрифта</a:t>
            </a:r>
            <a:endParaRPr lang="ru-RU" sz="6600" b="1" dirty="0"/>
          </a:p>
        </p:txBody>
      </p:sp>
    </p:spTree>
    <p:extLst>
      <p:ext uri="{BB962C8B-B14F-4D97-AF65-F5344CB8AC3E}">
        <p14:creationId xmlns:p14="http://schemas.microsoft.com/office/powerpoint/2010/main" val="3586602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омер слайда 36"/>
          <p:cNvSpPr txBox="1">
            <a:spLocks/>
          </p:cNvSpPr>
          <p:nvPr/>
        </p:nvSpPr>
        <p:spPr>
          <a:xfrm>
            <a:off x="11352584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24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116632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b="1" dirty="0" smtClean="0"/>
              <a:t>Директива </a:t>
            </a:r>
            <a:r>
              <a:rPr lang="en-US" sz="3600" b="1" dirty="0" smtClean="0"/>
              <a:t>@font-face</a:t>
            </a:r>
            <a:endParaRPr lang="ru-RU" sz="3600" b="1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7660750" y="5440993"/>
            <a:ext cx="42244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hlinkClick r:id="rId2"/>
              </a:rPr>
              <a:t>https://</a:t>
            </a:r>
            <a:r>
              <a:rPr lang="en-US" sz="2400" b="1" dirty="0" smtClean="0">
                <a:hlinkClick r:id="rId2"/>
              </a:rPr>
              <a:t>webref.ru/css/font-face</a:t>
            </a:r>
            <a:endParaRPr lang="en-US" sz="2400" b="1" dirty="0" smtClean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08720"/>
            <a:ext cx="12192000" cy="439470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556638" y="5440993"/>
            <a:ext cx="710411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smtClean="0"/>
              <a:t>Директива </a:t>
            </a:r>
            <a:r>
              <a:rPr lang="en-US" sz="2000" b="1" dirty="0" smtClean="0"/>
              <a:t>@font-face </a:t>
            </a:r>
            <a:r>
              <a:rPr lang="ru-RU" sz="2000" dirty="0" smtClean="0"/>
              <a:t>«</a:t>
            </a:r>
            <a:r>
              <a:rPr lang="ru-RU" sz="2000" i="1" dirty="0" smtClean="0"/>
              <a:t>подключает</a:t>
            </a:r>
            <a:r>
              <a:rPr lang="ru-RU" sz="2000" dirty="0" smtClean="0"/>
              <a:t>» шрифт из указанного файла, и конфигурирует его (задаёт для каких начертаний его нужно применять).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2363713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b="1" dirty="0"/>
              <a:t>6</a:t>
            </a:r>
            <a:r>
              <a:rPr lang="en-US" sz="8000" b="1" dirty="0" smtClean="0"/>
              <a:t>. Google Fonts</a:t>
            </a:r>
            <a:endParaRPr lang="ru-RU" sz="8000" b="1" dirty="0"/>
          </a:p>
        </p:txBody>
      </p:sp>
    </p:spTree>
    <p:extLst>
      <p:ext uri="{BB962C8B-B14F-4D97-AF65-F5344CB8AC3E}">
        <p14:creationId xmlns:p14="http://schemas.microsoft.com/office/powerpoint/2010/main" val="2717106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омер слайда 36"/>
          <p:cNvSpPr txBox="1">
            <a:spLocks/>
          </p:cNvSpPr>
          <p:nvPr/>
        </p:nvSpPr>
        <p:spPr>
          <a:xfrm>
            <a:off x="11280576" y="61308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26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197879" y="188640"/>
            <a:ext cx="80475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b="1" dirty="0"/>
              <a:t>Использование шрифтов на примере </a:t>
            </a:r>
            <a:r>
              <a:rPr lang="en-US" sz="2800" b="1" dirty="0"/>
              <a:t>Google Fonts</a:t>
            </a:r>
            <a:endParaRPr lang="ru-RU" sz="28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2282483" y="5776861"/>
            <a:ext cx="80443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hlinkClick r:id="rId2"/>
              </a:rPr>
              <a:t>https://fonts.google.com/</a:t>
            </a:r>
            <a:endParaRPr lang="ru-RU" sz="40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2116479" y="5157192"/>
            <a:ext cx="82103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Google Fonts – </a:t>
            </a:r>
            <a:r>
              <a:rPr lang="ru-RU" sz="2400" i="1" dirty="0"/>
              <a:t>хранилище и инструмент подбора шрифтов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3552" y="958537"/>
            <a:ext cx="8208912" cy="4054639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17415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 smtClean="0"/>
              <a:t>7. CSS </a:t>
            </a:r>
            <a:r>
              <a:rPr lang="ru-RU" sz="6000" b="1" dirty="0" smtClean="0"/>
              <a:t>Библиотека</a:t>
            </a:r>
            <a:endParaRPr lang="en-US" sz="6000" b="1" dirty="0" smtClean="0"/>
          </a:p>
          <a:p>
            <a:pPr algn="ctr"/>
            <a:r>
              <a:rPr lang="en-US" sz="6000" b="1" dirty="0" smtClean="0">
                <a:solidFill>
                  <a:srgbClr val="FFFF00"/>
                </a:solidFill>
              </a:rPr>
              <a:t>Font Awesome</a:t>
            </a:r>
            <a:endParaRPr lang="uk-UA" sz="60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920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/>
          <a:srcRect b="24731"/>
          <a:stretch/>
        </p:blipFill>
        <p:spPr>
          <a:xfrm>
            <a:off x="0" y="-2187"/>
            <a:ext cx="12192000" cy="688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760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омер слайда 36"/>
          <p:cNvSpPr txBox="1">
            <a:spLocks/>
          </p:cNvSpPr>
          <p:nvPr/>
        </p:nvSpPr>
        <p:spPr>
          <a:xfrm>
            <a:off x="11280576" y="6237312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6389AA22-90B4-448C-8B6B-C699140D38B9}" type="slidenum">
              <a:rPr lang="uk-UA" sz="28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29</a:t>
            </a:fld>
            <a:endParaRPr lang="uk-UA" sz="28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135560" y="476673"/>
            <a:ext cx="82354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Font Awesome – </a:t>
            </a:r>
            <a:r>
              <a:rPr lang="ru-RU" sz="3600" b="1" dirty="0"/>
              <a:t>библиотека с иконками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3071664" y="4521314"/>
            <a:ext cx="604396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>
                <a:hlinkClick r:id="rId2"/>
              </a:rPr>
              <a:t>https://fontawesome.com/</a:t>
            </a:r>
            <a:endParaRPr lang="ru-RU" sz="4000" b="1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2322" y="1268760"/>
            <a:ext cx="8718698" cy="29523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Прямоугольник 1"/>
          <p:cNvSpPr/>
          <p:nvPr/>
        </p:nvSpPr>
        <p:spPr>
          <a:xfrm>
            <a:off x="0" y="5446965"/>
            <a:ext cx="12192000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ru-RU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Ссылку можно взять на </a:t>
            </a:r>
            <a:r>
              <a:rPr lang="en-US" b="1" dirty="0">
                <a:hlinkClick r:id="rId4"/>
              </a:rPr>
              <a:t>https://cdnjs.com/libraries/font-awesome</a:t>
            </a:r>
            <a:endParaRPr lang="ru-RU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0214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rucore.net/wp-content/uploads/2020/05/img_5ec381643ab6e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1" t="1701"/>
          <a:stretch/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11624" y="4581128"/>
            <a:ext cx="6382095" cy="159183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8821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омер слайда 36"/>
          <p:cNvSpPr txBox="1">
            <a:spLocks/>
          </p:cNvSpPr>
          <p:nvPr/>
        </p:nvSpPr>
        <p:spPr>
          <a:xfrm>
            <a:off x="11208568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30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2"/>
          <a:srcRect t="2206" b="-1"/>
          <a:stretch/>
        </p:blipFill>
        <p:spPr>
          <a:xfrm>
            <a:off x="1487488" y="1268760"/>
            <a:ext cx="9469617" cy="46805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1955540" y="406406"/>
            <a:ext cx="82354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Font Awesome – </a:t>
            </a:r>
            <a:r>
              <a:rPr lang="ru-RU" sz="3600" b="1" dirty="0"/>
              <a:t>библиотека с иконками</a:t>
            </a:r>
          </a:p>
        </p:txBody>
      </p:sp>
    </p:spTree>
    <p:extLst>
      <p:ext uri="{BB962C8B-B14F-4D97-AF65-F5344CB8AC3E}">
        <p14:creationId xmlns:p14="http://schemas.microsoft.com/office/powerpoint/2010/main" val="6114188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b="1" dirty="0" smtClean="0"/>
              <a:t>8</a:t>
            </a:r>
            <a:r>
              <a:rPr lang="ru-RU" sz="7200" b="1" dirty="0" smtClean="0"/>
              <a:t>.</a:t>
            </a:r>
            <a:r>
              <a:rPr lang="en-US" sz="7200" b="1" dirty="0" smtClean="0"/>
              <a:t> </a:t>
            </a:r>
            <a:r>
              <a:rPr lang="ru-RU" sz="7200" b="1" dirty="0" smtClean="0"/>
              <a:t>Единица </a:t>
            </a:r>
            <a:br>
              <a:rPr lang="ru-RU" sz="7200" b="1" dirty="0" smtClean="0"/>
            </a:br>
            <a:r>
              <a:rPr lang="ru-RU" sz="7200" b="1" dirty="0" smtClean="0"/>
              <a:t>измерения </a:t>
            </a:r>
            <a:r>
              <a:rPr lang="en-US" sz="7200" b="1" dirty="0" smtClean="0">
                <a:solidFill>
                  <a:srgbClr val="FFFF00"/>
                </a:solidFill>
              </a:rPr>
              <a:t>REM</a:t>
            </a:r>
            <a:endParaRPr lang="uk-UA" sz="72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7607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260648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400" b="1" dirty="0" smtClean="0"/>
              <a:t>Единицы измерения </a:t>
            </a:r>
            <a:r>
              <a:rPr lang="en-US" sz="4400" b="1" dirty="0" smtClean="0"/>
              <a:t>REM</a:t>
            </a:r>
            <a:endParaRPr lang="ru-RU" sz="4400" b="1" dirty="0"/>
          </a:p>
        </p:txBody>
      </p:sp>
      <p:sp>
        <p:nvSpPr>
          <p:cNvPr id="8" name="Номер слайда 36"/>
          <p:cNvSpPr txBox="1">
            <a:spLocks/>
          </p:cNvSpPr>
          <p:nvPr/>
        </p:nvSpPr>
        <p:spPr>
          <a:xfrm>
            <a:off x="11280576" y="6236732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32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0" y="5716364"/>
            <a:ext cx="12192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hlinkClick r:id="rId2"/>
              </a:rPr>
              <a:t>https://webref.ru/css/value/size</a:t>
            </a:r>
            <a:endParaRPr lang="uk-UA" sz="28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5951984" y="1412777"/>
            <a:ext cx="475252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REM</a:t>
            </a:r>
            <a:r>
              <a:rPr lang="en-US" sz="2400" dirty="0" smtClean="0"/>
              <a:t> – </a:t>
            </a:r>
            <a:r>
              <a:rPr lang="ru-RU" sz="2400" dirty="0" smtClean="0"/>
              <a:t>относительная единица измерения которая рассчитывается относительно размера который был задан для </a:t>
            </a:r>
            <a:r>
              <a:rPr lang="en-US" sz="2400" b="1" dirty="0" smtClean="0"/>
              <a:t>font-size</a:t>
            </a:r>
            <a:r>
              <a:rPr lang="en-US" sz="2400" dirty="0" smtClean="0"/>
              <a:t> </a:t>
            </a:r>
            <a:r>
              <a:rPr lang="ru-RU" sz="2400" dirty="0" smtClean="0"/>
              <a:t>у тега </a:t>
            </a:r>
            <a:r>
              <a:rPr lang="en-US" sz="2400" b="1" dirty="0" smtClean="0"/>
              <a:t>html</a:t>
            </a:r>
            <a:r>
              <a:rPr lang="en-US" sz="2400" dirty="0" smtClean="0"/>
              <a:t>. </a:t>
            </a:r>
            <a:r>
              <a:rPr lang="ru-RU" sz="2400" dirty="0" smtClean="0"/>
              <a:t> В приведенном коде размер шрифта у </a:t>
            </a:r>
            <a:r>
              <a:rPr lang="en-US" sz="2400" b="1" dirty="0" smtClean="0"/>
              <a:t>h1</a:t>
            </a:r>
            <a:r>
              <a:rPr lang="en-US" sz="2400" dirty="0" smtClean="0"/>
              <a:t> </a:t>
            </a:r>
            <a:r>
              <a:rPr lang="ru-RU" sz="2400" dirty="0" smtClean="0"/>
              <a:t>будет </a:t>
            </a:r>
            <a:r>
              <a:rPr lang="ru-RU" sz="2400" b="1" dirty="0" smtClean="0"/>
              <a:t>24</a:t>
            </a:r>
            <a:r>
              <a:rPr lang="en-US" sz="2400" b="1" dirty="0" err="1" smtClean="0"/>
              <a:t>pt</a:t>
            </a:r>
            <a:r>
              <a:rPr lang="en-US" sz="2400" b="1" dirty="0" smtClean="0"/>
              <a:t> </a:t>
            </a:r>
            <a:r>
              <a:rPr lang="en-US" sz="2400" dirty="0" smtClean="0"/>
              <a:t>(</a:t>
            </a:r>
            <a:r>
              <a:rPr lang="en-US" sz="2400" i="1" dirty="0" smtClean="0"/>
              <a:t>12pt * 2</a:t>
            </a:r>
            <a:r>
              <a:rPr lang="en-US" sz="2400" dirty="0" smtClean="0"/>
              <a:t>), </a:t>
            </a:r>
            <a:r>
              <a:rPr lang="ru-RU" sz="2400" dirty="0" smtClean="0"/>
              <a:t>у тега </a:t>
            </a:r>
            <a:r>
              <a:rPr lang="en-US" sz="2400" b="1" dirty="0" smtClean="0"/>
              <a:t>p </a:t>
            </a:r>
            <a:r>
              <a:rPr lang="ru-RU" sz="2400" dirty="0" smtClean="0"/>
              <a:t>размер шрифта будет </a:t>
            </a:r>
            <a:r>
              <a:rPr lang="ru-RU" sz="2400" b="1" dirty="0" smtClean="0"/>
              <a:t>14.4</a:t>
            </a:r>
            <a:r>
              <a:rPr lang="en-US" sz="2400" b="1" dirty="0" err="1" smtClean="0"/>
              <a:t>pt</a:t>
            </a:r>
            <a:r>
              <a:rPr lang="ru-RU" sz="2400" b="1" dirty="0" smtClean="0"/>
              <a:t> </a:t>
            </a:r>
            <a:r>
              <a:rPr lang="ru-RU" sz="2400" dirty="0" smtClean="0"/>
              <a:t>(</a:t>
            </a:r>
            <a:r>
              <a:rPr lang="ru-RU" sz="2400" i="1" dirty="0" smtClean="0"/>
              <a:t>12</a:t>
            </a:r>
            <a:r>
              <a:rPr lang="en-US" sz="2400" i="1" dirty="0" err="1" smtClean="0"/>
              <a:t>pt</a:t>
            </a:r>
            <a:r>
              <a:rPr lang="en-US" sz="2400" i="1" dirty="0" smtClean="0"/>
              <a:t> * 1.2</a:t>
            </a:r>
            <a:r>
              <a:rPr lang="ru-RU" sz="2400" dirty="0" smtClean="0"/>
              <a:t>)</a:t>
            </a:r>
            <a:r>
              <a:rPr lang="en-US" sz="2400" dirty="0" smtClean="0"/>
              <a:t>, </a:t>
            </a:r>
            <a:r>
              <a:rPr lang="ru-RU" sz="2400" dirty="0" smtClean="0"/>
              <a:t>а отступ </a:t>
            </a:r>
            <a:r>
              <a:rPr lang="ru-RU" sz="2400" b="1" dirty="0" smtClean="0"/>
              <a:t>18</a:t>
            </a:r>
            <a:r>
              <a:rPr lang="en-US" sz="2400" b="1" dirty="0" err="1" smtClean="0"/>
              <a:t>pt</a:t>
            </a:r>
            <a:r>
              <a:rPr lang="en-US" sz="2400" b="1" dirty="0" smtClean="0"/>
              <a:t> </a:t>
            </a:r>
            <a:r>
              <a:rPr lang="en-US" sz="2400" dirty="0" smtClean="0"/>
              <a:t>(</a:t>
            </a:r>
            <a:r>
              <a:rPr lang="en-US" sz="2400" i="1" dirty="0" smtClean="0"/>
              <a:t>12 * 1.5</a:t>
            </a:r>
            <a:r>
              <a:rPr lang="en-US" sz="2400" dirty="0" smtClean="0"/>
              <a:t>); </a:t>
            </a:r>
            <a:endParaRPr lang="uk-UA" sz="2400" b="1" dirty="0"/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400" y="1124744"/>
            <a:ext cx="4536504" cy="4336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034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b="1" dirty="0" smtClean="0"/>
              <a:t>9</a:t>
            </a:r>
            <a:r>
              <a:rPr lang="ru-RU" sz="7200" b="1" dirty="0" smtClean="0"/>
              <a:t>.</a:t>
            </a:r>
            <a:r>
              <a:rPr lang="en-US" sz="7200" b="1" dirty="0" smtClean="0"/>
              <a:t> </a:t>
            </a:r>
            <a:r>
              <a:rPr lang="ru-RU" sz="7200" b="1" dirty="0" smtClean="0"/>
              <a:t>Переменные в </a:t>
            </a:r>
            <a:r>
              <a:rPr lang="en-US" sz="7200" b="1" dirty="0" smtClean="0"/>
              <a:t>CSS</a:t>
            </a:r>
            <a:endParaRPr lang="uk-UA" sz="7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6363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355303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400" b="1" dirty="0" smtClean="0"/>
              <a:t>Переменные</a:t>
            </a:r>
            <a:r>
              <a:rPr lang="en-US" sz="4400" b="1" dirty="0" smtClean="0"/>
              <a:t> (</a:t>
            </a:r>
            <a:r>
              <a:rPr lang="en-US" sz="4400" b="1" dirty="0" smtClean="0">
                <a:solidFill>
                  <a:srgbClr val="00B050"/>
                </a:solidFill>
              </a:rPr>
              <a:t>variables</a:t>
            </a:r>
            <a:r>
              <a:rPr lang="en-US" sz="4400" b="1" dirty="0" smtClean="0"/>
              <a:t>)</a:t>
            </a:r>
            <a:r>
              <a:rPr lang="ru-RU" sz="4400" b="1" dirty="0" smtClean="0"/>
              <a:t> в </a:t>
            </a:r>
            <a:r>
              <a:rPr lang="en-US" sz="4400" b="1" dirty="0" smtClean="0"/>
              <a:t>CSS</a:t>
            </a:r>
            <a:endParaRPr lang="ru-RU" sz="44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8" name="Номер слайда 36"/>
          <p:cNvSpPr txBox="1">
            <a:spLocks/>
          </p:cNvSpPr>
          <p:nvPr/>
        </p:nvSpPr>
        <p:spPr>
          <a:xfrm>
            <a:off x="11280576" y="6236732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34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0" y="6083424"/>
            <a:ext cx="121919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b="1" dirty="0"/>
              <a:t>Подробнее: </a:t>
            </a:r>
            <a:r>
              <a:rPr lang="ru-RU" sz="2400" b="1" dirty="0" smtClean="0"/>
              <a:t> </a:t>
            </a:r>
            <a:r>
              <a:rPr lang="en-US" sz="2400" b="1" dirty="0" smtClean="0">
                <a:hlinkClick r:id="rId2"/>
              </a:rPr>
              <a:t>https</a:t>
            </a:r>
            <a:r>
              <a:rPr lang="en-US" sz="2400" b="1" dirty="0">
                <a:hlinkClick r:id="rId2"/>
              </a:rPr>
              <a:t>://</a:t>
            </a:r>
            <a:r>
              <a:rPr lang="en-US" sz="2400" b="1" dirty="0" smtClean="0">
                <a:hlinkClick r:id="rId2"/>
              </a:rPr>
              <a:t>medium.com/devschacht/3a5dc6193857</a:t>
            </a:r>
            <a:endParaRPr lang="en-US" sz="2400" b="1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7392144" y="1426108"/>
            <a:ext cx="4536504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 smtClean="0"/>
              <a:t>Переменные</a:t>
            </a:r>
            <a:r>
              <a:rPr lang="en-US" sz="2000" dirty="0" smtClean="0"/>
              <a:t> (</a:t>
            </a:r>
            <a:r>
              <a:rPr lang="en-US" sz="2000" i="1" dirty="0" smtClean="0"/>
              <a:t>variables</a:t>
            </a:r>
            <a:r>
              <a:rPr lang="en-US" sz="2000" dirty="0" smtClean="0"/>
              <a:t>)</a:t>
            </a:r>
            <a:r>
              <a:rPr lang="ru-RU" sz="2000" dirty="0" smtClean="0"/>
              <a:t> в </a:t>
            </a:r>
            <a:r>
              <a:rPr lang="en-US" sz="2000" b="1" dirty="0" smtClean="0"/>
              <a:t>CSS </a:t>
            </a:r>
            <a:r>
              <a:rPr lang="ru-RU" sz="2000" dirty="0" smtClean="0"/>
              <a:t>позволяют уменьшит дублирование значений свойств. </a:t>
            </a:r>
            <a:r>
              <a:rPr lang="ru-RU" sz="2000" b="1" dirty="0" smtClean="0"/>
              <a:t>Переменные</a:t>
            </a:r>
            <a:r>
              <a:rPr lang="ru-RU" sz="2000" dirty="0" smtClean="0"/>
              <a:t> – хранилище для какого либо значения, которое можно многократно использовать в коде, при этом определение этого (хранимого в переменной) значения - выполняется однократно, что упрощает его изменение (при необходимости).</a:t>
            </a:r>
            <a:br>
              <a:rPr lang="ru-RU" sz="2000" dirty="0" smtClean="0"/>
            </a:br>
            <a:r>
              <a:rPr lang="ru-RU" sz="2000" i="1" dirty="0" smtClean="0"/>
              <a:t>Не путайте с единицей измерения </a:t>
            </a:r>
            <a:r>
              <a:rPr lang="en-US" sz="2000" b="1" i="1" dirty="0" smtClean="0"/>
              <a:t>rem</a:t>
            </a:r>
            <a:r>
              <a:rPr lang="ru-RU" sz="2000" i="1" dirty="0" smtClean="0"/>
              <a:t>, её функционирование никак не связана с переменными.</a:t>
            </a:r>
            <a:endParaRPr lang="ru-RU" sz="2000" b="1" i="1" dirty="0" smtClean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400" y="1433849"/>
            <a:ext cx="6466869" cy="417075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59015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7200" b="1" dirty="0" smtClean="0"/>
              <a:t>Будет полезным</a:t>
            </a:r>
            <a:endParaRPr lang="uk-UA" sz="7200" b="1" dirty="0"/>
          </a:p>
        </p:txBody>
      </p:sp>
    </p:spTree>
    <p:extLst>
      <p:ext uri="{BB962C8B-B14F-4D97-AF65-F5344CB8AC3E}">
        <p14:creationId xmlns:p14="http://schemas.microsoft.com/office/powerpoint/2010/main" val="817666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6"/>
          <p:cNvSpPr txBox="1">
            <a:spLocks/>
          </p:cNvSpPr>
          <p:nvPr/>
        </p:nvSpPr>
        <p:spPr>
          <a:xfrm>
            <a:off x="11064552" y="6071381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36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3503712" y="192590"/>
            <a:ext cx="550759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uk-UA" sz="3200" b="1" dirty="0" err="1"/>
              <a:t>Эрик</a:t>
            </a:r>
            <a:r>
              <a:rPr lang="uk-UA" sz="3200" b="1" dirty="0"/>
              <a:t> </a:t>
            </a:r>
            <a:r>
              <a:rPr lang="uk-UA" sz="3200" b="1" dirty="0" err="1"/>
              <a:t>Шпикерманн</a:t>
            </a:r>
            <a:r>
              <a:rPr lang="uk-UA" sz="3200" b="1" dirty="0"/>
              <a:t>, О шрифте</a:t>
            </a:r>
            <a:endParaRPr lang="uk-UA" sz="4800" b="1" dirty="0"/>
          </a:p>
        </p:txBody>
      </p:sp>
      <p:pic>
        <p:nvPicPr>
          <p:cNvPr id="5" name="Picture 2" descr="pi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1307" y="957916"/>
            <a:ext cx="3672408" cy="5246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0" y="5959503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i="1" dirty="0"/>
              <a:t>То, что всем нужно знать о </a:t>
            </a:r>
            <a:r>
              <a:rPr lang="ru-RU" sz="2800" i="1" dirty="0" smtClean="0"/>
              <a:t>шрифтах</a:t>
            </a:r>
            <a:endParaRPr lang="uk-UA" sz="2800" i="1" dirty="0"/>
          </a:p>
        </p:txBody>
      </p:sp>
    </p:spTree>
    <p:extLst>
      <p:ext uri="{BB962C8B-B14F-4D97-AF65-F5344CB8AC3E}">
        <p14:creationId xmlns:p14="http://schemas.microsoft.com/office/powerpoint/2010/main" val="3203901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6"/>
          <p:cNvSpPr txBox="1">
            <a:spLocks/>
          </p:cNvSpPr>
          <p:nvPr/>
        </p:nvSpPr>
        <p:spPr>
          <a:xfrm>
            <a:off x="11208568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37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0" y="428027"/>
            <a:ext cx="12192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b="1" dirty="0" smtClean="0"/>
              <a:t>Подробнее о </a:t>
            </a:r>
            <a:r>
              <a:rPr lang="en-US" sz="3200" b="1" dirty="0" smtClean="0"/>
              <a:t>REM</a:t>
            </a:r>
            <a:r>
              <a:rPr lang="ru-RU" sz="3200" b="1" dirty="0" smtClean="0"/>
              <a:t> и не только</a:t>
            </a:r>
            <a:endParaRPr lang="uk-UA" sz="48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0" y="5642084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hlinkClick r:id="rId2"/>
              </a:rPr>
              <a:t>https://</a:t>
            </a:r>
            <a:r>
              <a:rPr lang="en-US" sz="2800" b="1" dirty="0" smtClean="0">
                <a:hlinkClick r:id="rId2"/>
              </a:rPr>
              <a:t>youtu.be/gSr7DW_89xU</a:t>
            </a:r>
            <a:endParaRPr lang="uk-UA" sz="2800" b="1" dirty="0"/>
          </a:p>
        </p:txBody>
      </p:sp>
      <p:pic>
        <p:nvPicPr>
          <p:cNvPr id="1026" name="Picture 2" descr="https://s3-eu-west-1.amazonaws.com/engage-site-cms/craft/uploads/Blog/2018/em-vs-rem-vs-px/8c0194fc81cc2ce455910deffaa9b879.png?mtime=2018042313041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50" t="12961" r="6594" b="17917"/>
          <a:stretch/>
        </p:blipFill>
        <p:spPr bwMode="auto">
          <a:xfrm>
            <a:off x="3503712" y="1556792"/>
            <a:ext cx="5256584" cy="336421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5814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7200" dirty="0"/>
              <a:t>Домашнее задание</a:t>
            </a:r>
            <a:endParaRPr lang="uk-UA" sz="7200" dirty="0"/>
          </a:p>
        </p:txBody>
      </p:sp>
    </p:spTree>
    <p:extLst>
      <p:ext uri="{BB962C8B-B14F-4D97-AF65-F5344CB8AC3E}">
        <p14:creationId xmlns:p14="http://schemas.microsoft.com/office/powerpoint/2010/main" val="552918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2"/>
          <a:srcRect l="15744" r="13973"/>
          <a:stretch/>
        </p:blipFill>
        <p:spPr>
          <a:xfrm>
            <a:off x="-24680" y="0"/>
            <a:ext cx="8568953" cy="6858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464152" y="751344"/>
            <a:ext cx="428573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 smtClean="0"/>
              <a:t>Подсказка</a:t>
            </a:r>
            <a:r>
              <a:rPr lang="uk-UA" sz="2800" dirty="0" smtClean="0"/>
              <a:t>, </a:t>
            </a:r>
            <a:r>
              <a:rPr lang="ru-RU" sz="2800" b="1" dirty="0" smtClean="0"/>
              <a:t>использованы</a:t>
            </a:r>
            <a:r>
              <a:rPr lang="uk-UA" sz="2800" b="1" dirty="0" smtClean="0"/>
              <a:t> </a:t>
            </a:r>
            <a:r>
              <a:rPr lang="ru-RU" sz="2800" b="1" dirty="0" smtClean="0"/>
              <a:t>шрифты</a:t>
            </a:r>
            <a:r>
              <a:rPr lang="uk-UA" sz="2800" i="1" dirty="0" smtClean="0"/>
              <a:t>: </a:t>
            </a:r>
            <a:r>
              <a:rPr lang="en-US" sz="2800" i="1" dirty="0"/>
              <a:t>Alfa Slab One, Cairo, Carter One, Caveat, Cookie, DM Mono, Mali, </a:t>
            </a:r>
            <a:r>
              <a:rPr lang="en-US" sz="2800" i="1" dirty="0" smtClean="0"/>
              <a:t>Oswald</a:t>
            </a:r>
            <a:endParaRPr lang="ru-RU" sz="2800" i="1" dirty="0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8168" y="3933056"/>
            <a:ext cx="4141721" cy="2321440"/>
          </a:xfrm>
          <a:prstGeom prst="rect">
            <a:avLst/>
          </a:prstGeom>
          <a:ln w="12700">
            <a:solidFill>
              <a:schemeClr val="bg1">
                <a:lumMod val="85000"/>
              </a:scheme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51757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0" y="2780928"/>
            <a:ext cx="12191999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6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&lt;meta</a:t>
            </a:r>
            <a:r>
              <a:rPr lang="en-US" sz="66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66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charset</a:t>
            </a:r>
            <a:r>
              <a:rPr lang="en-US" sz="6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66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"utf-8</a:t>
            </a:r>
            <a:r>
              <a:rPr lang="en-US" sz="66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en-US" sz="6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sz="66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</a:t>
            </a:r>
            <a:endParaRPr lang="ru-RU" sz="6600" b="1" dirty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4005064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/>
              <a:t>…</a:t>
            </a:r>
            <a:r>
              <a:rPr lang="ru-RU" sz="2800" i="1" dirty="0"/>
              <a:t>и сохранять файлы</a:t>
            </a:r>
            <a:r>
              <a:rPr lang="en-US" sz="2800" i="1" dirty="0"/>
              <a:t> </a:t>
            </a:r>
            <a:r>
              <a:rPr lang="ru-RU" sz="2800" i="1" dirty="0"/>
              <a:t>в </a:t>
            </a:r>
            <a:r>
              <a:rPr lang="en-US" sz="2800" b="1" i="1" dirty="0" err="1"/>
              <a:t>u</a:t>
            </a:r>
            <a:r>
              <a:rPr lang="en-US" sz="2800" b="1" i="1" dirty="0" err="1" smtClean="0"/>
              <a:t>nicode</a:t>
            </a:r>
            <a:r>
              <a:rPr lang="en-US" sz="2800" b="1" i="1" dirty="0" smtClean="0"/>
              <a:t>-</a:t>
            </a:r>
            <a:r>
              <a:rPr lang="ru-RU" sz="2800" b="1" i="1" dirty="0" smtClean="0"/>
              <a:t>формате </a:t>
            </a:r>
            <a:r>
              <a:rPr lang="en-US" sz="2800" i="1" dirty="0"/>
              <a:t>UTF-8.</a:t>
            </a:r>
            <a:endParaRPr lang="uk-UA" sz="2800" i="1" dirty="0"/>
          </a:p>
        </p:txBody>
      </p:sp>
      <p:sp>
        <p:nvSpPr>
          <p:cNvPr id="6" name="Номер слайда 36"/>
          <p:cNvSpPr txBox="1">
            <a:spLocks/>
          </p:cNvSpPr>
          <p:nvPr/>
        </p:nvSpPr>
        <p:spPr>
          <a:xfrm>
            <a:off x="11280576" y="6210890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4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593393"/>
            <a:ext cx="1219199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/>
              <a:t>Чтобы не было проблем с </a:t>
            </a:r>
            <a:r>
              <a:rPr lang="ru-RU" sz="4000" b="1" dirty="0" smtClean="0"/>
              <a:t>определением </a:t>
            </a:r>
            <a:br>
              <a:rPr lang="ru-RU" sz="4000" b="1" dirty="0" smtClean="0"/>
            </a:br>
            <a:r>
              <a:rPr lang="ru-RU" sz="4000" b="1" dirty="0" smtClean="0"/>
              <a:t>кодировки,  </a:t>
            </a:r>
            <a:r>
              <a:rPr lang="uk-UA" sz="4000" b="1" dirty="0" smtClean="0"/>
              <a:t>м</a:t>
            </a:r>
            <a:r>
              <a:rPr lang="ru-RU" sz="4000" b="1" dirty="0" smtClean="0"/>
              <a:t>ы используем тег  </a:t>
            </a:r>
            <a:endParaRPr lang="uk-UA" sz="4000" b="1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0" y="5334307"/>
            <a:ext cx="12192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И директива </a:t>
            </a:r>
            <a:r>
              <a:rPr lang="en-US" sz="2400" b="1" dirty="0" smtClean="0">
                <a:solidFill>
                  <a:srgbClr val="C00000"/>
                </a:solidFill>
                <a:latin typeface="Courier New" panose="02070309020205020404" pitchFamily="49" charset="0"/>
              </a:rPr>
              <a:t>@charset </a:t>
            </a:r>
            <a:r>
              <a:rPr lang="en-US" sz="2400" b="1" dirty="0" smtClean="0">
                <a:solidFill>
                  <a:srgbClr val="7030A0"/>
                </a:solidFill>
                <a:latin typeface="Courier New" panose="02070309020205020404" pitchFamily="49" charset="0"/>
              </a:rPr>
              <a:t>“utf-8”</a:t>
            </a:r>
            <a:r>
              <a:rPr lang="ru-RU" sz="2400" b="1" dirty="0" smtClean="0">
                <a:solidFill>
                  <a:srgbClr val="7030A0"/>
                </a:solidFill>
                <a:latin typeface="Courier New" panose="02070309020205020404" pitchFamily="49" charset="0"/>
              </a:rPr>
              <a:t>;</a:t>
            </a:r>
            <a:r>
              <a:rPr lang="en-US" sz="24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ru-RU" sz="2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для </a:t>
            </a:r>
            <a:r>
              <a:rPr lang="en-US" sz="24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CSS-</a:t>
            </a:r>
            <a:r>
              <a:rPr lang="ru-RU" sz="24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файлов </a:t>
            </a:r>
            <a:r>
              <a:rPr lang="en-US" sz="24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sz="24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ru-RU" sz="2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(размещается в начале файла)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2041195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2"/>
          <a:srcRect l="18107" r="18107"/>
          <a:stretch/>
        </p:blipFill>
        <p:spPr>
          <a:xfrm>
            <a:off x="237999" y="0"/>
            <a:ext cx="7776864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896200" y="3212976"/>
            <a:ext cx="266429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 smtClean="0"/>
              <a:t>Еще подсказка</a:t>
            </a:r>
            <a:r>
              <a:rPr lang="ru-RU" sz="2400" b="1" dirty="0"/>
              <a:t>: </a:t>
            </a:r>
            <a:r>
              <a:rPr lang="uk-UA" sz="2400" dirty="0"/>
              <a:t>родительський тег </a:t>
            </a:r>
            <a:r>
              <a:rPr lang="uk-UA" sz="2400" dirty="0" err="1"/>
              <a:t>высотой</a:t>
            </a:r>
            <a:r>
              <a:rPr lang="uk-UA" sz="2400" dirty="0"/>
              <a:t> в </a:t>
            </a:r>
            <a:r>
              <a:rPr lang="uk-UA" sz="2400" dirty="0" smtClean="0"/>
              <a:t>10</a:t>
            </a:r>
            <a:r>
              <a:rPr lang="en-US" sz="2400" dirty="0" smtClean="0"/>
              <a:t>0vh</a:t>
            </a:r>
            <a:r>
              <a:rPr lang="uk-UA" sz="2400" dirty="0" smtClean="0"/>
              <a:t> от </a:t>
            </a:r>
            <a:r>
              <a:rPr lang="uk-UA" sz="2400" b="1" dirty="0" err="1"/>
              <a:t>высоты</a:t>
            </a:r>
            <a:r>
              <a:rPr lang="uk-UA" sz="2400" b="1" dirty="0"/>
              <a:t> </a:t>
            </a:r>
            <a:r>
              <a:rPr lang="uk-UA" sz="2400" b="1" dirty="0" err="1"/>
              <a:t>экрана</a:t>
            </a:r>
            <a:r>
              <a:rPr lang="uk-UA" sz="2400" dirty="0"/>
              <a:t>, с </a:t>
            </a:r>
            <a:r>
              <a:rPr lang="ru-RU" sz="2400" b="1" dirty="0"/>
              <a:t>рамками</a:t>
            </a:r>
            <a:r>
              <a:rPr lang="uk-UA" sz="2400" b="1" dirty="0"/>
              <a:t> с </a:t>
            </a:r>
            <a:r>
              <a:rPr lang="uk-UA" sz="2400" b="1" dirty="0" err="1"/>
              <a:t>левой</a:t>
            </a:r>
            <a:r>
              <a:rPr lang="uk-UA" sz="2400" b="1" dirty="0"/>
              <a:t> и </a:t>
            </a:r>
            <a:r>
              <a:rPr lang="uk-UA" sz="2400" b="1" dirty="0" err="1"/>
              <a:t>правой</a:t>
            </a:r>
            <a:r>
              <a:rPr lang="uk-UA" sz="2400" b="1" dirty="0"/>
              <a:t> </a:t>
            </a:r>
            <a:r>
              <a:rPr lang="uk-UA" sz="2400" b="1" dirty="0" err="1"/>
              <a:t>стороны</a:t>
            </a:r>
            <a:r>
              <a:rPr lang="uk-UA" sz="2400" b="1" dirty="0"/>
              <a:t> </a:t>
            </a:r>
            <a:r>
              <a:rPr lang="uk-UA" sz="2400" dirty="0" err="1"/>
              <a:t>могут</a:t>
            </a:r>
            <a:r>
              <a:rPr lang="uk-UA" sz="2400" dirty="0"/>
              <a:t> </a:t>
            </a:r>
            <a:r>
              <a:rPr lang="uk-UA" sz="2400" dirty="0" err="1"/>
              <a:t>помочь</a:t>
            </a:r>
            <a:r>
              <a:rPr lang="uk-UA" sz="2400" dirty="0"/>
              <a:t> вам.</a:t>
            </a:r>
            <a:endParaRPr lang="ru-RU" sz="2400" dirty="0"/>
          </a:p>
        </p:txBody>
      </p:sp>
      <p:sp>
        <p:nvSpPr>
          <p:cNvPr id="2" name="TextBox 1"/>
          <p:cNvSpPr txBox="1"/>
          <p:nvPr/>
        </p:nvSpPr>
        <p:spPr>
          <a:xfrm>
            <a:off x="7907019" y="779220"/>
            <a:ext cx="315753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b="1" dirty="0" err="1" smtClean="0">
                <a:solidFill>
                  <a:srgbClr val="C00000"/>
                </a:solidFill>
              </a:rPr>
              <a:t>Это</a:t>
            </a:r>
            <a:r>
              <a:rPr lang="uk-UA" sz="2400" b="1" dirty="0" smtClean="0">
                <a:solidFill>
                  <a:srgbClr val="C00000"/>
                </a:solidFill>
              </a:rPr>
              <a:t> просто </a:t>
            </a:r>
            <a:r>
              <a:rPr lang="uk-UA" sz="2400" b="1" dirty="0" err="1" smtClean="0">
                <a:solidFill>
                  <a:srgbClr val="C00000"/>
                </a:solidFill>
              </a:rPr>
              <a:t>подсказка</a:t>
            </a:r>
            <a:r>
              <a:rPr lang="uk-UA" sz="2400" dirty="0" smtClean="0"/>
              <a:t>, </a:t>
            </a:r>
            <a:r>
              <a:rPr lang="uk-UA" sz="2400" dirty="0" err="1" smtClean="0"/>
              <a:t>демонстрация</a:t>
            </a:r>
            <a:r>
              <a:rPr lang="uk-UA" sz="2400" dirty="0" smtClean="0"/>
              <a:t> того </a:t>
            </a:r>
            <a:r>
              <a:rPr lang="uk-UA" sz="2400" dirty="0" err="1" smtClean="0"/>
              <a:t>как</a:t>
            </a:r>
            <a:r>
              <a:rPr lang="uk-UA" sz="2400" dirty="0" smtClean="0"/>
              <a:t> структурно </a:t>
            </a:r>
            <a:r>
              <a:rPr lang="uk-UA" sz="2400" dirty="0" err="1" smtClean="0"/>
              <a:t>выглядит</a:t>
            </a:r>
            <a:r>
              <a:rPr lang="uk-UA" sz="2400" dirty="0" smtClean="0"/>
              <a:t> </a:t>
            </a:r>
            <a:r>
              <a:rPr lang="uk-UA" sz="2400" dirty="0" err="1" smtClean="0"/>
              <a:t>страница</a:t>
            </a:r>
            <a:r>
              <a:rPr lang="uk-UA" sz="2400" dirty="0" smtClean="0"/>
              <a:t>.</a:t>
            </a:r>
            <a:endParaRPr lang="ru-RU" sz="2400" dirty="0"/>
          </a:p>
        </p:txBody>
      </p:sp>
      <p:sp>
        <p:nvSpPr>
          <p:cNvPr id="5" name="Стрелка вправо 4"/>
          <p:cNvSpPr/>
          <p:nvPr/>
        </p:nvSpPr>
        <p:spPr>
          <a:xfrm rot="10800000">
            <a:off x="7104112" y="1248535"/>
            <a:ext cx="576064" cy="757347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44924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6600" b="1" dirty="0"/>
              <a:t>К следующему </a:t>
            </a:r>
          </a:p>
          <a:p>
            <a:pPr algn="ctr"/>
            <a:r>
              <a:rPr lang="ru-RU" sz="6600" b="1" dirty="0"/>
              <a:t>занятию…</a:t>
            </a:r>
            <a:endParaRPr lang="uk-UA" sz="6600" b="1" dirty="0"/>
          </a:p>
        </p:txBody>
      </p:sp>
    </p:spTree>
    <p:extLst>
      <p:ext uri="{BB962C8B-B14F-4D97-AF65-F5344CB8AC3E}">
        <p14:creationId xmlns:p14="http://schemas.microsoft.com/office/powerpoint/2010/main" val="521979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36"/>
          <p:cNvSpPr txBox="1">
            <a:spLocks/>
          </p:cNvSpPr>
          <p:nvPr/>
        </p:nvSpPr>
        <p:spPr>
          <a:xfrm>
            <a:off x="11208568" y="6120988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42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0" y="548680"/>
            <a:ext cx="12192000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300" b="1" dirty="0" smtClean="0"/>
              <a:t>CSS</a:t>
            </a:r>
            <a:r>
              <a:rPr lang="ru-RU" sz="3300" b="1" dirty="0"/>
              <a:t> </a:t>
            </a:r>
            <a:r>
              <a:rPr lang="ru-RU" sz="3300" b="1" dirty="0" smtClean="0"/>
              <a:t>селекторы – механизм выбора тегов</a:t>
            </a:r>
            <a:endParaRPr lang="ru-RU" sz="3300" i="1" dirty="0"/>
          </a:p>
        </p:txBody>
      </p:sp>
      <p:sp>
        <p:nvSpPr>
          <p:cNvPr id="10" name="TextBox 9"/>
          <p:cNvSpPr txBox="1"/>
          <p:nvPr/>
        </p:nvSpPr>
        <p:spPr>
          <a:xfrm>
            <a:off x="7032104" y="1473552"/>
            <a:ext cx="264078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>
                <a:solidFill>
                  <a:srgbClr val="7030A0"/>
                </a:solidFill>
              </a:rPr>
              <a:t>Предварительные знания – лучший помощник</a:t>
            </a:r>
            <a:r>
              <a:rPr lang="ru-RU" sz="2400" dirty="0"/>
              <a:t> в обучении, поэтому к следующему занятию жду, что </a:t>
            </a:r>
            <a:r>
              <a:rPr lang="ru-RU" sz="2400" b="1" dirty="0">
                <a:solidFill>
                  <a:srgbClr val="00B050"/>
                </a:solidFill>
              </a:rPr>
              <a:t>посмотрите небольшой ролик о </a:t>
            </a:r>
            <a:r>
              <a:rPr lang="en-US" sz="2400" b="1" dirty="0" smtClean="0">
                <a:solidFill>
                  <a:srgbClr val="00B050"/>
                </a:solidFill>
              </a:rPr>
              <a:t>CSS </a:t>
            </a:r>
            <a:r>
              <a:rPr lang="ru-RU" sz="2400" b="1" dirty="0" smtClean="0">
                <a:solidFill>
                  <a:srgbClr val="00B050"/>
                </a:solidFill>
              </a:rPr>
              <a:t>селекторах.</a:t>
            </a:r>
            <a:endParaRPr lang="uk-UA" sz="2400" dirty="0">
              <a:solidFill>
                <a:srgbClr val="00B050"/>
              </a:solidFill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0" y="5589240"/>
            <a:ext cx="12192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hlinkClick r:id="rId2"/>
              </a:rPr>
              <a:t>https://</a:t>
            </a:r>
            <a:r>
              <a:rPr lang="en-US" sz="2800" b="1" dirty="0" smtClean="0">
                <a:hlinkClick r:id="rId2"/>
              </a:rPr>
              <a:t>youtu.be/bgrJ3Hlx7uo?t=39</a:t>
            </a:r>
            <a:endParaRPr lang="uk-UA" sz="2800" b="1" dirty="0"/>
          </a:p>
        </p:txBody>
      </p:sp>
      <p:pic>
        <p:nvPicPr>
          <p:cNvPr id="1026" name="Picture 2" descr="Diagram: CSS selector connecting a CSS rule to an HTML elemen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408" y="1722795"/>
            <a:ext cx="5928905" cy="3287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1240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b="1" dirty="0" smtClean="0"/>
              <a:t>2. Unicode </a:t>
            </a:r>
            <a:r>
              <a:rPr lang="uk-UA" sz="7200" b="1" dirty="0" smtClean="0"/>
              <a:t>символ</a:t>
            </a:r>
            <a:r>
              <a:rPr lang="ru-RU" sz="7200" b="1" dirty="0" smtClean="0"/>
              <a:t>ы / </a:t>
            </a:r>
            <a:r>
              <a:rPr lang="en-US" sz="7200" b="1" dirty="0" smtClean="0">
                <a:solidFill>
                  <a:srgbClr val="FFFF00"/>
                </a:solidFill>
              </a:rPr>
              <a:t>emoji</a:t>
            </a:r>
            <a:endParaRPr lang="uk-UA" sz="88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4333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36"/>
          <p:cNvSpPr txBox="1">
            <a:spLocks/>
          </p:cNvSpPr>
          <p:nvPr/>
        </p:nvSpPr>
        <p:spPr>
          <a:xfrm>
            <a:off x="11136560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6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404664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b="1" dirty="0"/>
              <a:t>Н</a:t>
            </a:r>
            <a:r>
              <a:rPr lang="ru-RU" sz="3600" b="1" dirty="0" smtClean="0"/>
              <a:t>а практике</a:t>
            </a:r>
            <a:endParaRPr lang="en-US" sz="36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7176120" y="2619779"/>
            <a:ext cx="457250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 smtClean="0"/>
              <a:t>Подготовьте разметку на основе таких команд </a:t>
            </a:r>
            <a:r>
              <a:rPr lang="en-US" sz="3200" b="1" dirty="0" smtClean="0"/>
              <a:t>Emmet</a:t>
            </a:r>
            <a:r>
              <a:rPr lang="en-US" sz="3200" dirty="0" smtClean="0"/>
              <a:t>’</a:t>
            </a:r>
            <a:r>
              <a:rPr lang="uk-UA" sz="3200" dirty="0" smtClean="0"/>
              <a:t>а</a:t>
            </a:r>
            <a:r>
              <a:rPr lang="en-US" sz="3200" dirty="0" smtClean="0"/>
              <a:t> </a:t>
            </a:r>
            <a:r>
              <a:rPr lang="uk-UA" sz="3200" dirty="0" smtClean="0"/>
              <a:t>в </a:t>
            </a:r>
            <a:r>
              <a:rPr lang="en-US" sz="3200" b="1" dirty="0" err="1" smtClean="0"/>
              <a:t>VSCode</a:t>
            </a:r>
            <a:r>
              <a:rPr lang="en-US" sz="3200" b="1" dirty="0" smtClean="0"/>
              <a:t> </a:t>
            </a:r>
            <a:r>
              <a:rPr lang="en-US" sz="3200" dirty="0" smtClean="0"/>
              <a:t>(</a:t>
            </a:r>
            <a:r>
              <a:rPr lang="uk-UA" sz="3200" dirty="0" smtClean="0"/>
              <a:t>команд</a:t>
            </a:r>
            <a:r>
              <a:rPr lang="ru-RU" sz="3200" dirty="0" smtClean="0"/>
              <a:t>ы выполняются по одной</a:t>
            </a:r>
            <a:r>
              <a:rPr lang="en-US" sz="3200" dirty="0" smtClean="0"/>
              <a:t>)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384" y="1412776"/>
            <a:ext cx="6263543" cy="489654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04686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омер слайда 36"/>
          <p:cNvSpPr txBox="1">
            <a:spLocks/>
          </p:cNvSpPr>
          <p:nvPr/>
        </p:nvSpPr>
        <p:spPr>
          <a:xfrm>
            <a:off x="11280576" y="61308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7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332656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/>
              <a:t>Emoji Unicode</a:t>
            </a:r>
            <a:endParaRPr lang="ru-RU" sz="40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0" y="5847655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 smtClean="0"/>
              <a:t>Например: </a:t>
            </a:r>
            <a:r>
              <a:rPr lang="en-US" sz="2400" dirty="0">
                <a:hlinkClick r:id="rId2"/>
              </a:rPr>
              <a:t>https://</a:t>
            </a:r>
            <a:r>
              <a:rPr lang="en-US" sz="2400" dirty="0" smtClean="0">
                <a:hlinkClick r:id="rId2"/>
              </a:rPr>
              <a:t>unicode.org/emoji/charts/full-emoji-list.html</a:t>
            </a:r>
            <a:endParaRPr lang="ru-RU" sz="2400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072" y="3524390"/>
            <a:ext cx="3376132" cy="1959142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376" y="1448207"/>
            <a:ext cx="4581525" cy="13049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9" name="Прямая соединительная линия 8"/>
          <p:cNvCxnSpPr/>
          <p:nvPr/>
        </p:nvCxnSpPr>
        <p:spPr>
          <a:xfrm flipH="1">
            <a:off x="5519936" y="1268760"/>
            <a:ext cx="1" cy="4248472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Рисунок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1984" y="2100669"/>
            <a:ext cx="3981450" cy="20669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4" name="Рисунок 13"/>
          <p:cNvPicPr>
            <a:picLocks noChangeAspect="1"/>
          </p:cNvPicPr>
          <p:nvPr/>
        </p:nvPicPr>
        <p:blipFill rotWithShape="1">
          <a:blip r:embed="rId6"/>
          <a:srcRect l="6994"/>
          <a:stretch/>
        </p:blipFill>
        <p:spPr>
          <a:xfrm>
            <a:off x="10758518" y="917957"/>
            <a:ext cx="1044116" cy="4591384"/>
          </a:xfrm>
          <a:prstGeom prst="rect">
            <a:avLst/>
          </a:prstGeom>
        </p:spPr>
      </p:pic>
      <p:sp>
        <p:nvSpPr>
          <p:cNvPr id="15" name="Стрелка вниз 14"/>
          <p:cNvSpPr/>
          <p:nvPr/>
        </p:nvSpPr>
        <p:spPr>
          <a:xfrm>
            <a:off x="2207568" y="3029033"/>
            <a:ext cx="1008112" cy="527438"/>
          </a:xfrm>
          <a:prstGeom prst="downArrow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Стрелка вниз 15"/>
          <p:cNvSpPr/>
          <p:nvPr/>
        </p:nvSpPr>
        <p:spPr>
          <a:xfrm rot="16200000">
            <a:off x="9969323" y="2940054"/>
            <a:ext cx="894315" cy="432048"/>
          </a:xfrm>
          <a:prstGeom prst="downArrow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49950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8000" b="1" dirty="0" smtClean="0"/>
              <a:t>2. О шрифтах</a:t>
            </a:r>
            <a:endParaRPr lang="ru-RU" sz="8000" b="1" dirty="0"/>
          </a:p>
        </p:txBody>
      </p:sp>
    </p:spTree>
    <p:extLst>
      <p:ext uri="{BB962C8B-B14F-4D97-AF65-F5344CB8AC3E}">
        <p14:creationId xmlns:p14="http://schemas.microsoft.com/office/powerpoint/2010/main" val="385451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s://valeriesjodin.com/wp-content/uploads/2018/11/Style-various-fonts-1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89" t="11859" r="9601" b="26783"/>
          <a:stretch/>
        </p:blipFill>
        <p:spPr bwMode="auto">
          <a:xfrm>
            <a:off x="-24680" y="-27383"/>
            <a:ext cx="12216680" cy="6984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9569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4695</TotalTime>
  <Words>760</Words>
  <Application>Microsoft Office PowerPoint</Application>
  <PresentationFormat>Широкоэкранный</PresentationFormat>
  <Paragraphs>105</Paragraphs>
  <Slides>42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42</vt:i4>
      </vt:variant>
    </vt:vector>
  </HeadingPairs>
  <TitlesOfParts>
    <vt:vector size="48" baseType="lpstr">
      <vt:lpstr>Arial</vt:lpstr>
      <vt:lpstr>Calibri</vt:lpstr>
      <vt:lpstr>Courier New</vt:lpstr>
      <vt:lpstr>Segoe UI Semibold</vt:lpstr>
      <vt:lpstr>Times New Roman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Вступление</dc:title>
  <dc:creator>user</dc:creator>
  <cp:lastModifiedBy>Anatoliy Kigel</cp:lastModifiedBy>
  <cp:revision>672</cp:revision>
  <dcterms:created xsi:type="dcterms:W3CDTF">2014-11-20T09:08:59Z</dcterms:created>
  <dcterms:modified xsi:type="dcterms:W3CDTF">2020-12-20T19:42:26Z</dcterms:modified>
</cp:coreProperties>
</file>